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9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8" r:id="rId14"/>
    <p:sldId id="268" r:id="rId15"/>
    <p:sldId id="269" r:id="rId16"/>
    <p:sldId id="272" r:id="rId17"/>
    <p:sldId id="273" r:id="rId18"/>
    <p:sldId id="274" r:id="rId19"/>
    <p:sldId id="270" r:id="rId20"/>
    <p:sldId id="275" r:id="rId21"/>
    <p:sldId id="276" r:id="rId22"/>
    <p:sldId id="277" r:id="rId23"/>
    <p:sldId id="280" r:id="rId24"/>
    <p:sldId id="271" r:id="rId25"/>
    <p:sldId id="27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主题样式 1 - 个性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个性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个性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主题样式 1 - 个性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主题样式 1 - 个性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主题样式 1 - 个性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度样式 3 - 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AF606853-7671-496A-8E4F-DF71F8EC918B}" styleName="深色样式 1 - 强调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深色样式 1 - 强调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深色样式 1 - 强调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深色样式 2 - 强调 5/强调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深色样式 2 - 强调 3/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深色样式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6"/>
  </p:normalViewPr>
  <p:slideViewPr>
    <p:cSldViewPr snapToGrid="0" snapToObjects="1">
      <p:cViewPr>
        <p:scale>
          <a:sx n="85" d="100"/>
          <a:sy n="85" d="100"/>
        </p:scale>
        <p:origin x="105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tiff>
</file>

<file path=ppt/media/image4.tif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6/13/17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24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  <p:sldLayoutId id="2147484004" r:id="rId12"/>
    <p:sldLayoutId id="2147484005" r:id="rId13"/>
    <p:sldLayoutId id="2147484006" r:id="rId14"/>
    <p:sldLayoutId id="2147484007" r:id="rId15"/>
    <p:sldLayoutId id="2147484008" r:id="rId16"/>
    <p:sldLayoutId id="214748400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400" dirty="0" smtClean="0"/>
              <a:t>Android</a:t>
            </a:r>
            <a:r>
              <a:rPr kumimoji="1" lang="zh-CN" altLang="en-US" sz="4400" dirty="0" smtClean="0"/>
              <a:t>后台杀死原理及进程保活</a:t>
            </a:r>
            <a:endParaRPr kumimoji="1" lang="zh-CN" altLang="en-US" sz="44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296400" y="5098473"/>
            <a:ext cx="2208212" cy="805189"/>
          </a:xfrm>
        </p:spPr>
        <p:txBody>
          <a:bodyPr>
            <a:noAutofit/>
          </a:bodyPr>
          <a:lstStyle/>
          <a:p>
            <a:r>
              <a:rPr kumimoji="1" lang="zh-CN" altLang="en-US" sz="2400" dirty="0" smtClean="0"/>
              <a:t>李尚</a:t>
            </a:r>
            <a:endParaRPr kumimoji="1" lang="en-US" altLang="zh-CN" sz="2400" dirty="0" smtClean="0"/>
          </a:p>
          <a:p>
            <a:r>
              <a:rPr kumimoji="1" lang="en-US" altLang="zh-CN" sz="2400" dirty="0" smtClean="0"/>
              <a:t>H4186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13193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59262" y="0"/>
            <a:ext cx="10018713" cy="1752599"/>
          </a:xfrm>
        </p:spPr>
        <p:txBody>
          <a:bodyPr/>
          <a:lstStyle/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 进程 优先级</a:t>
            </a:r>
            <a:endParaRPr kumimoji="1"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0335275"/>
              </p:ext>
            </p:extLst>
          </p:nvPr>
        </p:nvGraphicFramePr>
        <p:xfrm>
          <a:off x="2251449" y="1393048"/>
          <a:ext cx="8901232" cy="5142663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3152519"/>
                <a:gridCol w="2437658"/>
                <a:gridCol w="3311055"/>
              </a:tblGrid>
              <a:tr h="285604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dirty="0">
                          <a:effectLst/>
                        </a:rPr>
                        <a:t>DJ</a:t>
                      </a:r>
                      <a:r>
                        <a:rPr lang="zh-CN" altLang="en-US" sz="1600" dirty="0">
                          <a:effectLst/>
                        </a:rPr>
                        <a:t>优先级</a:t>
                      </a:r>
                      <a:endParaRPr lang="zh-CN" altLang="en-US" sz="1600" b="1" dirty="0">
                        <a:effectLst/>
                      </a:endParaRP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>
                          <a:effectLst/>
                        </a:rPr>
                        <a:t>优先级</a:t>
                      </a:r>
                      <a:endParaRPr lang="zh-CN" altLang="en-US" sz="1600" b="1">
                        <a:effectLst/>
                      </a:endParaRP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effectLst/>
                        </a:rPr>
                        <a:t>对应场景</a:t>
                      </a:r>
                      <a:endParaRPr lang="zh-CN" altLang="en-US" sz="1600" b="1" dirty="0">
                        <a:effectLst/>
                      </a:endParaRPr>
                    </a:p>
                  </a:txBody>
                  <a:tcPr marL="7205" marR="7205" marT="7205" marB="7205" anchor="ctr"/>
                </a:tc>
              </a:tr>
              <a:tr h="523657">
                <a:tc>
                  <a:txBody>
                    <a:bodyPr/>
                    <a:lstStyle/>
                    <a:p>
                      <a:pPr fontAlgn="ctr"/>
                      <a:r>
                        <a:rPr lang="en-US" sz="1600" dirty="0">
                          <a:effectLst/>
                        </a:rPr>
                        <a:t>CACHED_APP_MAX_ADJ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>
                          <a:effectLst/>
                        </a:rPr>
                        <a:t>15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>
                          <a:effectLst/>
                        </a:rPr>
                        <a:t>不可见进程的</a:t>
                      </a:r>
                      <a:r>
                        <a:rPr lang="en-US" altLang="zh-CN" sz="1600">
                          <a:effectLst/>
                        </a:rPr>
                        <a:t>adj</a:t>
                      </a:r>
                      <a:r>
                        <a:rPr lang="zh-CN" altLang="en-US" sz="1600">
                          <a:effectLst/>
                        </a:rPr>
                        <a:t>最大值（不可见进程可能在任何时候被杀死）</a:t>
                      </a:r>
                    </a:p>
                  </a:txBody>
                  <a:tcPr marL="7205" marR="7205" marT="7205" marB="7205" anchor="ctr"/>
                </a:tc>
              </a:tr>
              <a:tr h="523657">
                <a:tc>
                  <a:txBody>
                    <a:bodyPr/>
                    <a:lstStyle/>
                    <a:p>
                      <a:pPr fontAlgn="ctr"/>
                      <a:r>
                        <a:rPr lang="en-US" sz="1600" dirty="0">
                          <a:effectLst/>
                        </a:rPr>
                        <a:t>CACHED_APP_MIN_ADJ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>
                          <a:effectLst/>
                        </a:rPr>
                        <a:t>9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effectLst/>
                        </a:rPr>
                        <a:t>不可见进程的</a:t>
                      </a:r>
                      <a:r>
                        <a:rPr lang="en-US" altLang="zh-CN" sz="1600" dirty="0" err="1">
                          <a:effectLst/>
                        </a:rPr>
                        <a:t>adj</a:t>
                      </a:r>
                      <a:r>
                        <a:rPr lang="zh-CN" altLang="en-US" sz="1600" dirty="0">
                          <a:effectLst/>
                        </a:rPr>
                        <a:t>最小值（不可见进程可能在任何时候被杀死）</a:t>
                      </a:r>
                    </a:p>
                  </a:txBody>
                  <a:tcPr marL="7205" marR="7205" marT="7205" marB="7205" anchor="ctr"/>
                </a:tc>
              </a:tr>
              <a:tr h="523657">
                <a:tc>
                  <a:txBody>
                    <a:bodyPr/>
                    <a:lstStyle/>
                    <a:p>
                      <a:pPr fontAlgn="ctr"/>
                      <a:r>
                        <a:rPr lang="en-US" sz="1600">
                          <a:effectLst/>
                        </a:rPr>
                        <a:t>SERVICE_B_AD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>
                          <a:effectLst/>
                        </a:rPr>
                        <a:t>8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dirty="0">
                          <a:effectLst/>
                        </a:rPr>
                        <a:t>B List</a:t>
                      </a:r>
                      <a:r>
                        <a:rPr lang="zh-CN" altLang="en-US" sz="1600" dirty="0">
                          <a:effectLst/>
                        </a:rPr>
                        <a:t>中的</a:t>
                      </a:r>
                      <a:r>
                        <a:rPr lang="en-US" altLang="zh-CN" sz="1600" dirty="0">
                          <a:effectLst/>
                        </a:rPr>
                        <a:t>Service</a:t>
                      </a:r>
                      <a:r>
                        <a:rPr lang="zh-CN" altLang="en-US" sz="1600" dirty="0">
                          <a:effectLst/>
                        </a:rPr>
                        <a:t>（较老的、使用可能性更小）</a:t>
                      </a:r>
                    </a:p>
                  </a:txBody>
                  <a:tcPr marL="7205" marR="7205" marT="7205" marB="7205" anchor="ctr"/>
                </a:tc>
              </a:tr>
              <a:tr h="321902">
                <a:tc>
                  <a:txBody>
                    <a:bodyPr/>
                    <a:lstStyle/>
                    <a:p>
                      <a:pPr fontAlgn="ctr"/>
                      <a:r>
                        <a:rPr lang="en-US" sz="1600">
                          <a:effectLst/>
                        </a:rPr>
                        <a:t>PREVIOUS_APP_ADJ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dirty="0">
                          <a:effectLst/>
                        </a:rPr>
                        <a:t>7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effectLst/>
                        </a:rPr>
                        <a:t>上一个</a:t>
                      </a:r>
                      <a:r>
                        <a:rPr lang="en-US" altLang="zh-CN" sz="1600" dirty="0">
                          <a:effectLst/>
                        </a:rPr>
                        <a:t>App</a:t>
                      </a:r>
                      <a:r>
                        <a:rPr lang="zh-CN" altLang="en-US" sz="1600" dirty="0">
                          <a:effectLst/>
                        </a:rPr>
                        <a:t>的</a:t>
                      </a:r>
                      <a:r>
                        <a:rPr lang="zh-CN" altLang="en-US" sz="1600" dirty="0" smtClean="0">
                          <a:effectLst/>
                        </a:rPr>
                        <a:t>进程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7205" marR="7205" marT="7205" marB="7205" anchor="ctr"/>
                </a:tc>
              </a:tr>
              <a:tr h="270382">
                <a:tc>
                  <a:txBody>
                    <a:bodyPr/>
                    <a:lstStyle/>
                    <a:p>
                      <a:pPr fontAlgn="ctr"/>
                      <a:r>
                        <a:rPr lang="en-US" sz="1600">
                          <a:effectLst/>
                        </a:rPr>
                        <a:t>HOME_APP_ADJ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>
                          <a:effectLst/>
                        </a:rPr>
                        <a:t>6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>
                          <a:effectLst/>
                        </a:rPr>
                        <a:t>Home</a:t>
                      </a:r>
                      <a:r>
                        <a:rPr lang="zh-CN" altLang="en-US" sz="1600">
                          <a:effectLst/>
                        </a:rPr>
                        <a:t>进程</a:t>
                      </a:r>
                    </a:p>
                  </a:txBody>
                  <a:tcPr marL="7205" marR="7205" marT="7205" marB="7205" anchor="ctr"/>
                </a:tc>
              </a:tr>
              <a:tr h="270382">
                <a:tc>
                  <a:txBody>
                    <a:bodyPr/>
                    <a:lstStyle/>
                    <a:p>
                      <a:pPr fontAlgn="ctr"/>
                      <a:r>
                        <a:rPr lang="en-US" sz="1600">
                          <a:effectLst/>
                        </a:rPr>
                        <a:t>SERVICE_ADJ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>
                          <a:effectLst/>
                        </a:rPr>
                        <a:t>5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>
                          <a:effectLst/>
                        </a:rPr>
                        <a:t>服务进程</a:t>
                      </a:r>
                      <a:r>
                        <a:rPr lang="en-US" altLang="zh-CN" sz="1600">
                          <a:effectLst/>
                        </a:rPr>
                        <a:t>(Service process)</a:t>
                      </a:r>
                    </a:p>
                  </a:txBody>
                  <a:tcPr marL="7205" marR="7205" marT="7205" marB="7205" anchor="ctr"/>
                </a:tc>
              </a:tr>
              <a:tr h="523657">
                <a:tc>
                  <a:txBody>
                    <a:bodyPr/>
                    <a:lstStyle/>
                    <a:p>
                      <a:pPr fontAlgn="ctr"/>
                      <a:r>
                        <a:rPr lang="en-US" sz="1600">
                          <a:effectLst/>
                        </a:rPr>
                        <a:t>HEAVY_WEIGHT_APP_ADJ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>
                          <a:effectLst/>
                        </a:rPr>
                        <a:t>4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effectLst/>
                        </a:rPr>
                        <a:t>后台的重量级进程，</a:t>
                      </a:r>
                      <a:r>
                        <a:rPr lang="en-US" altLang="zh-CN" sz="1600" dirty="0">
                          <a:effectLst/>
                        </a:rPr>
                        <a:t>system/</a:t>
                      </a:r>
                      <a:r>
                        <a:rPr lang="en-US" altLang="zh-CN" sz="1600" dirty="0" err="1">
                          <a:effectLst/>
                        </a:rPr>
                        <a:t>rootdir</a:t>
                      </a:r>
                      <a:r>
                        <a:rPr lang="en-US" altLang="zh-CN" sz="1600" dirty="0">
                          <a:effectLst/>
                        </a:rPr>
                        <a:t>/</a:t>
                      </a:r>
                      <a:r>
                        <a:rPr lang="en-US" altLang="zh-CN" sz="1600" dirty="0" err="1">
                          <a:effectLst/>
                        </a:rPr>
                        <a:t>init.rc</a:t>
                      </a:r>
                      <a:r>
                        <a:rPr lang="zh-CN" altLang="en-US" sz="1600" dirty="0">
                          <a:effectLst/>
                        </a:rPr>
                        <a:t>文件中设置</a:t>
                      </a:r>
                    </a:p>
                  </a:txBody>
                  <a:tcPr marL="7205" marR="7205" marT="7205" marB="7205" anchor="ctr"/>
                </a:tc>
              </a:tr>
              <a:tr h="270382">
                <a:tc>
                  <a:txBody>
                    <a:bodyPr/>
                    <a:lstStyle/>
                    <a:p>
                      <a:pPr fontAlgn="ctr"/>
                      <a:r>
                        <a:rPr lang="en-US" sz="1600">
                          <a:effectLst/>
                        </a:rPr>
                        <a:t>BACKUP_APP_ADJ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dirty="0">
                          <a:effectLst/>
                        </a:rPr>
                        <a:t>3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>
                          <a:effectLst/>
                        </a:rPr>
                        <a:t>备份进程（这个不太了解）</a:t>
                      </a:r>
                    </a:p>
                  </a:txBody>
                  <a:tcPr marL="7205" marR="7205" marT="7205" marB="7205" anchor="ctr"/>
                </a:tc>
              </a:tr>
              <a:tr h="433655">
                <a:tc>
                  <a:txBody>
                    <a:bodyPr/>
                    <a:lstStyle/>
                    <a:p>
                      <a:pPr fontAlgn="ctr"/>
                      <a:r>
                        <a:rPr lang="en-US" sz="1600">
                          <a:effectLst/>
                        </a:rPr>
                        <a:t>PERCEPTIBLE_APP_ADJ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600">
                          <a:effectLst/>
                        </a:rPr>
                        <a:t>2</a:t>
                      </a: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effectLst/>
                        </a:rPr>
                        <a:t>可感知进程，比如后台音乐</a:t>
                      </a:r>
                      <a:r>
                        <a:rPr lang="zh-CN" altLang="en-US" sz="1600" dirty="0" smtClean="0">
                          <a:effectLst/>
                        </a:rPr>
                        <a:t>播放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7205" marR="7205" marT="7205" marB="7205" anchor="ctr"/>
                </a:tc>
              </a:tr>
              <a:tr h="354784">
                <a:tc>
                  <a:txBody>
                    <a:bodyPr/>
                    <a:lstStyle/>
                    <a:p>
                      <a:pPr fontAlgn="ctr"/>
                      <a:r>
                        <a:rPr lang="en-US" sz="1600" dirty="0" smtClean="0">
                          <a:effectLst/>
                        </a:rPr>
                        <a:t>VISIBLE_APP_ADJ</a:t>
                      </a:r>
                      <a:endParaRPr lang="en-US" sz="1600" dirty="0">
                        <a:effectLst/>
                      </a:endParaRPr>
                    </a:p>
                  </a:txBody>
                  <a:tcPr marL="7205" marR="7205" marT="7205" marB="7205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>
                          <a:effectLst/>
                        </a:rPr>
                        <a:t>1</a:t>
                      </a:r>
                    </a:p>
                  </a:txBody>
                  <a:tcPr marL="7205" marR="7205" marT="7205" marB="7205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effectLst/>
                        </a:rPr>
                        <a:t>可见进程</a:t>
                      </a:r>
                      <a:r>
                        <a:rPr lang="en-US" altLang="zh-CN" sz="1600" dirty="0" smtClean="0">
                          <a:effectLst/>
                        </a:rPr>
                        <a:t>(</a:t>
                      </a:r>
                      <a:r>
                        <a:rPr lang="zh-CN" altLang="en-US" sz="1600" dirty="0" smtClean="0">
                          <a:effectLst/>
                        </a:rPr>
                        <a:t>一</a:t>
                      </a:r>
                      <a:r>
                        <a:rPr lang="zh-CN" altLang="en-US" sz="1600" dirty="0">
                          <a:effectLst/>
                        </a:rPr>
                        <a:t>个悬浮</a:t>
                      </a:r>
                      <a:r>
                        <a:rPr lang="en-US" altLang="zh-CN" sz="1600" dirty="0" smtClean="0">
                          <a:effectLst/>
                        </a:rPr>
                        <a:t>Activity)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7205" marR="7205" marT="7205" marB="7205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437386">
                <a:tc>
                  <a:txBody>
                    <a:bodyPr/>
                    <a:lstStyle/>
                    <a:p>
                      <a:pPr fontAlgn="ctr"/>
                      <a:r>
                        <a:rPr lang="en-US" sz="1600" dirty="0">
                          <a:effectLst/>
                        </a:rPr>
                        <a:t>FOREGROUND_APP_ADJ</a:t>
                      </a:r>
                    </a:p>
                  </a:txBody>
                  <a:tcPr marL="7205" marR="7205" marT="7205" marB="7205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dirty="0">
                          <a:effectLst/>
                        </a:rPr>
                        <a:t>0</a:t>
                      </a:r>
                    </a:p>
                  </a:txBody>
                  <a:tcPr marL="7205" marR="7205" marT="7205" marB="7205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dirty="0" err="1">
                          <a:effectLst/>
                        </a:rPr>
                        <a:t>前台进程</a:t>
                      </a:r>
                      <a:r>
                        <a:rPr lang="en-US" sz="1600" dirty="0" err="1" smtClean="0">
                          <a:effectLst/>
                        </a:rPr>
                        <a:t>（存在交互界面s</a:t>
                      </a:r>
                      <a:r>
                        <a:rPr lang="en-US" sz="1600" dirty="0">
                          <a:effectLst/>
                        </a:rPr>
                        <a:t>）</a:t>
                      </a:r>
                    </a:p>
                  </a:txBody>
                  <a:tcPr marL="7205" marR="7205" marT="7205" marB="7205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</a:tr>
              <a:tr h="403558">
                <a:tc>
                  <a:txBody>
                    <a:bodyPr/>
                    <a:lstStyle/>
                    <a:p>
                      <a:pPr fontAlgn="ctr"/>
                      <a:r>
                        <a:rPr lang="zh-CN" altLang="en-US" sz="1600" dirty="0" smtClean="0">
                          <a:effectLst/>
                        </a:rPr>
                        <a:t>系统进程</a:t>
                      </a:r>
                      <a:endParaRPr lang="en-US" sz="1600" dirty="0">
                        <a:effectLst/>
                      </a:endParaRP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600" dirty="0" smtClean="0">
                          <a:effectLst/>
                        </a:rPr>
                        <a:t>&lt;0</a:t>
                      </a:r>
                      <a:endParaRPr lang="mr-IN" sz="1600" dirty="0">
                        <a:effectLst/>
                      </a:endParaRPr>
                    </a:p>
                  </a:txBody>
                  <a:tcPr marL="7205" marR="7205" marT="7205" marB="7205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effectLst/>
                        </a:rPr>
                        <a:t>关联着系统或</a:t>
                      </a:r>
                      <a:r>
                        <a:rPr lang="en-US" altLang="zh-CN" sz="1600" dirty="0">
                          <a:effectLst/>
                        </a:rPr>
                        <a:t>persistent</a:t>
                      </a:r>
                      <a:r>
                        <a:rPr lang="zh-CN" altLang="en-US" sz="1600" dirty="0">
                          <a:effectLst/>
                        </a:rPr>
                        <a:t>进程</a:t>
                      </a:r>
                    </a:p>
                  </a:txBody>
                  <a:tcPr marL="7205" marR="7205" marT="7205" marB="7205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1178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优先级更新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前后台切换（主动与被动）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开启（关闭）前台服务</a:t>
            </a:r>
            <a:endParaRPr kumimoji="1" lang="en-US" altLang="zh-CN" dirty="0" smtClean="0"/>
          </a:p>
          <a:p>
            <a:r>
              <a:rPr kumimoji="1" lang="zh-CN" altLang="en-US" dirty="0" smtClean="0"/>
              <a:t>退出或者启动新</a:t>
            </a:r>
            <a:r>
              <a:rPr kumimoji="1" lang="en-US" altLang="zh-CN" dirty="0" smtClean="0"/>
              <a:t>APP</a:t>
            </a:r>
          </a:p>
          <a:p>
            <a:r>
              <a:rPr kumimoji="1" lang="zh-CN" altLang="en-US" dirty="0" smtClean="0"/>
              <a:t>进程中</a:t>
            </a:r>
            <a:r>
              <a:rPr kumimoji="1" lang="en-US" altLang="zh-CN" dirty="0" smtClean="0"/>
              <a:t>Activity</a:t>
            </a:r>
            <a:r>
              <a:rPr kumimoji="1" lang="zh-CN" altLang="en-US" dirty="0" smtClean="0"/>
              <a:t>启动与关闭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2281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应用层</a:t>
            </a:r>
            <a:r>
              <a:rPr kumimoji="1" lang="en-US" altLang="zh-CN" dirty="0" smtClean="0"/>
              <a:t>AMS</a:t>
            </a:r>
            <a:r>
              <a:rPr kumimoji="1" lang="zh-CN" altLang="en-US" dirty="0" smtClean="0"/>
              <a:t>的后台杀死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84310" y="3417757"/>
            <a:ext cx="10018713" cy="2373443"/>
          </a:xfrm>
        </p:spPr>
        <p:txBody>
          <a:bodyPr/>
          <a:lstStyle/>
          <a:p>
            <a:r>
              <a:rPr kumimoji="1" lang="zh-CN" altLang="en-US" dirty="0" smtClean="0"/>
              <a:t>目标进程：缓存进程及空进程</a:t>
            </a:r>
            <a:endParaRPr kumimoji="1" lang="en-US" altLang="zh-CN" dirty="0" smtClean="0"/>
          </a:p>
          <a:p>
            <a:r>
              <a:rPr kumimoji="1" lang="zh-CN" altLang="en-US" dirty="0" smtClean="0"/>
              <a:t>杀死标准：数量</a:t>
            </a:r>
            <a:r>
              <a:rPr kumimoji="1" lang="en-US" altLang="zh-CN" dirty="0" smtClean="0"/>
              <a:t>+LRU</a:t>
            </a:r>
          </a:p>
          <a:p>
            <a:r>
              <a:rPr kumimoji="1" lang="zh-CN" altLang="en-US" dirty="0" smtClean="0"/>
              <a:t>对于非缓存进程</a:t>
            </a:r>
            <a:r>
              <a:rPr kumimoji="1" lang="en-US" altLang="zh-CN" dirty="0" smtClean="0"/>
              <a:t>AMS</a:t>
            </a:r>
            <a:r>
              <a:rPr kumimoji="1" lang="zh-CN" altLang="en-US" dirty="0" smtClean="0"/>
              <a:t>不会在后台自动杀死</a:t>
            </a:r>
            <a:endParaRPr kumimoji="1" lang="en-US" altLang="zh-CN" dirty="0" smtClean="0"/>
          </a:p>
          <a:p>
            <a:r>
              <a:rPr kumimoji="1" lang="zh-CN" altLang="en-US" dirty="0" smtClean="0"/>
              <a:t>奇葩的判断机制（缓存进程越多，</a:t>
            </a:r>
            <a:r>
              <a:rPr kumimoji="1" lang="zh-CN" altLang="en-US" smtClean="0"/>
              <a:t>说明内存越充足）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3022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324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内核层</a:t>
            </a:r>
            <a:r>
              <a:rPr kumimoji="1" lang="en-US" altLang="zh-CN" dirty="0" smtClean="0"/>
              <a:t>LMKD</a:t>
            </a:r>
            <a:r>
              <a:rPr kumimoji="1" lang="zh-CN" altLang="en-US" dirty="0" smtClean="0"/>
              <a:t>的后台杀死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目标进程：所有进程</a:t>
            </a:r>
            <a:endParaRPr kumimoji="1" lang="en-US" altLang="zh-CN" dirty="0" smtClean="0"/>
          </a:p>
          <a:p>
            <a:r>
              <a:rPr kumimoji="1" lang="zh-CN" altLang="en-US" dirty="0" smtClean="0"/>
              <a:t>杀死准则：根据当前内存值确定后台杀死的等级 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692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后台杀死的善后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Binder</a:t>
            </a:r>
            <a:r>
              <a:rPr kumimoji="1" lang="zh-CN" altLang="en-US" dirty="0" smtClean="0"/>
              <a:t>讣告机制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进程被杀了，</a:t>
            </a:r>
            <a:r>
              <a:rPr kumimoji="1" lang="en-US" altLang="zh-CN" dirty="0" smtClean="0"/>
              <a:t>AMS</a:t>
            </a:r>
            <a:r>
              <a:rPr kumimoji="1" lang="zh-CN" altLang="en-US" dirty="0" smtClean="0"/>
              <a:t>如何知道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r>
              <a:rPr kumimoji="1" lang="en-US" altLang="zh-CN" dirty="0" smtClean="0"/>
              <a:t>AMS</a:t>
            </a:r>
            <a:r>
              <a:rPr kumimoji="1" lang="zh-CN" altLang="en-US" dirty="0" smtClean="0"/>
              <a:t>标志及清理机制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AMS</a:t>
            </a:r>
            <a:r>
              <a:rPr kumimoji="1" lang="zh-CN" altLang="en-US" dirty="0" smtClean="0"/>
              <a:t>如何处理被杀进程，对于其</a:t>
            </a:r>
            <a:r>
              <a:rPr kumimoji="1" lang="en-US" altLang="zh-CN" dirty="0" err="1" smtClean="0"/>
              <a:t>ActivityStack</a:t>
            </a:r>
            <a:r>
              <a:rPr kumimoji="1" lang="zh-CN" altLang="en-US" dirty="0" smtClean="0"/>
              <a:t>栈、或者进程的重建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9900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0" y="381051"/>
            <a:ext cx="10558072" cy="620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690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AMS</a:t>
            </a:r>
            <a:r>
              <a:rPr kumimoji="1" lang="zh-CN" altLang="en-US" dirty="0"/>
              <a:t>标志及清理</a:t>
            </a:r>
            <a:r>
              <a:rPr kumimoji="1" lang="zh-CN" altLang="en-US" dirty="0" smtClean="0"/>
              <a:t>机制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如果仅仅是</a:t>
            </a:r>
            <a:r>
              <a:rPr kumimoji="1" lang="en-US" altLang="zh-CN" dirty="0" smtClean="0"/>
              <a:t>Activity</a:t>
            </a:r>
            <a:r>
              <a:rPr kumimoji="1" lang="zh-CN" altLang="en-US" dirty="0" smtClean="0"/>
              <a:t>被杀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标记</a:t>
            </a:r>
            <a:r>
              <a:rPr kumimoji="1" lang="en-US" altLang="zh-CN" dirty="0" smtClean="0"/>
              <a:t>Activity</a:t>
            </a:r>
            <a:r>
              <a:rPr kumimoji="1" lang="zh-CN" altLang="en-US" dirty="0" smtClean="0"/>
              <a:t>为异常杀死，但</a:t>
            </a:r>
            <a:r>
              <a:rPr kumimoji="1" lang="en-US" altLang="zh-CN" dirty="0" err="1" smtClean="0"/>
              <a:t>ProcessRecord</a:t>
            </a:r>
            <a:r>
              <a:rPr kumimoji="1" lang="zh-CN" altLang="en-US" dirty="0" smtClean="0"/>
              <a:t>不从</a:t>
            </a:r>
            <a:r>
              <a:rPr kumimoji="1" lang="en-US" altLang="zh-CN" dirty="0" smtClean="0"/>
              <a:t>LRU</a:t>
            </a:r>
            <a:r>
              <a:rPr kumimoji="1" lang="zh-CN" altLang="en-US" dirty="0" smtClean="0"/>
              <a:t>进程列表中清除</a:t>
            </a:r>
            <a:endParaRPr kumimoji="1" lang="en-US" altLang="zh-CN" dirty="0" smtClean="0"/>
          </a:p>
          <a:p>
            <a:r>
              <a:rPr kumimoji="1" lang="zh-CN" altLang="en-US" dirty="0" smtClean="0"/>
              <a:t>如果是整个进程被杀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标记所有</a:t>
            </a:r>
            <a:r>
              <a:rPr kumimoji="1" lang="en-US" altLang="zh-CN" dirty="0" smtClean="0"/>
              <a:t>Activity</a:t>
            </a:r>
            <a:r>
              <a:rPr kumimoji="1" lang="zh-CN" altLang="en-US" dirty="0" smtClean="0"/>
              <a:t>被异常杀死，并且</a:t>
            </a:r>
            <a:r>
              <a:rPr kumimoji="1" lang="en-US" altLang="zh-CN" dirty="0" err="1" smtClean="0"/>
              <a:t>ProcessRecord</a:t>
            </a:r>
            <a:r>
              <a:rPr kumimoji="1" lang="zh-CN" altLang="en-US" dirty="0" smtClean="0"/>
              <a:t>从</a:t>
            </a:r>
            <a:r>
              <a:rPr kumimoji="1" lang="en-US" altLang="zh-CN" dirty="0" smtClean="0"/>
              <a:t>LUR</a:t>
            </a:r>
            <a:r>
              <a:rPr kumimoji="1" lang="zh-CN" altLang="en-US" dirty="0" smtClean="0"/>
              <a:t>进程列表中移除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1981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进程的恢复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普通的返回键及</a:t>
            </a:r>
            <a:r>
              <a:rPr kumimoji="1" lang="en-US" altLang="zh-CN" dirty="0" smtClean="0"/>
              <a:t>Finish</a:t>
            </a:r>
            <a:r>
              <a:rPr kumimoji="1" lang="zh-CN" altLang="en-US" dirty="0" smtClean="0"/>
              <a:t>的时候，走</a:t>
            </a:r>
            <a:r>
              <a:rPr kumimoji="1" lang="en-US" altLang="zh-CN" dirty="0" err="1" smtClean="0"/>
              <a:t>onResume</a:t>
            </a:r>
            <a:r>
              <a:rPr kumimoji="1" lang="zh-CN" altLang="en-US" dirty="0" smtClean="0"/>
              <a:t>流程</a:t>
            </a:r>
            <a:endParaRPr kumimoji="1" lang="en-US" altLang="zh-CN" dirty="0" smtClean="0"/>
          </a:p>
          <a:p>
            <a:r>
              <a:rPr kumimoji="1" lang="zh-CN" altLang="en-US" dirty="0" smtClean="0"/>
              <a:t>后台杀死后，走</a:t>
            </a:r>
            <a:r>
              <a:rPr kumimoji="1" lang="en-US" altLang="zh-CN" dirty="0" err="1" smtClean="0"/>
              <a:t>onCreate+onRestoreInstance</a:t>
            </a:r>
            <a:r>
              <a:rPr kumimoji="1" lang="zh-CN" altLang="en-US" dirty="0" smtClean="0"/>
              <a:t>流程</a:t>
            </a:r>
            <a:endParaRPr kumimoji="1" lang="en-US" altLang="zh-CN" dirty="0" smtClean="0"/>
          </a:p>
          <a:p>
            <a:r>
              <a:rPr kumimoji="1" lang="zh-CN" altLang="en-US" dirty="0" smtClean="0"/>
              <a:t>判断机制：</a:t>
            </a:r>
            <a:r>
              <a:rPr kumimoji="1" lang="en-US" altLang="zh-CN" dirty="0" smtClean="0"/>
              <a:t>Activity</a:t>
            </a:r>
            <a:r>
              <a:rPr kumimoji="1" lang="zh-CN" altLang="en-US" dirty="0" smtClean="0"/>
              <a:t>是否被标记异常</a:t>
            </a:r>
            <a:r>
              <a:rPr kumimoji="1" lang="en-US" altLang="zh-CN" dirty="0" smtClean="0"/>
              <a:t>+</a:t>
            </a:r>
            <a:r>
              <a:rPr kumimoji="1" lang="en-US" altLang="zh-CN" dirty="0" err="1" smtClean="0"/>
              <a:t>ProcessRecord</a:t>
            </a:r>
            <a:r>
              <a:rPr kumimoji="1" lang="zh-CN" altLang="en-US" dirty="0" smtClean="0"/>
              <a:t>是否为空（</a:t>
            </a:r>
            <a:r>
              <a:rPr kumimoji="1" lang="en-US" altLang="zh-CN" dirty="0" smtClean="0"/>
              <a:t>PKMS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7383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进程保活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接收</a:t>
            </a:r>
            <a:r>
              <a:rPr kumimoji="1" lang="en-US" altLang="zh-CN" dirty="0" smtClean="0"/>
              <a:t>AMS</a:t>
            </a:r>
            <a:r>
              <a:rPr kumimoji="1" lang="zh-CN" altLang="en-US" dirty="0"/>
              <a:t>瘦身</a:t>
            </a:r>
            <a:r>
              <a:rPr kumimoji="1" lang="zh-CN" altLang="en-US" dirty="0" smtClean="0"/>
              <a:t>通知（</a:t>
            </a:r>
            <a:r>
              <a:rPr kumimoji="1" lang="en-US" altLang="zh-CN" dirty="0" err="1" smtClean="0"/>
              <a:t>onTrimeMemory</a:t>
            </a:r>
            <a:r>
              <a:rPr kumimoji="1" lang="zh-CN" altLang="en-US" dirty="0" smtClean="0"/>
              <a:t>）：相同优先级，先杀肥胖的</a:t>
            </a:r>
            <a:endParaRPr kumimoji="1" lang="en-US" altLang="zh-CN" dirty="0" smtClean="0"/>
          </a:p>
          <a:p>
            <a:r>
              <a:rPr kumimoji="1" lang="zh-CN" altLang="en-US" dirty="0" smtClean="0"/>
              <a:t>通过流氓手段提升优先级：微信、微博</a:t>
            </a:r>
            <a:endParaRPr kumimoji="1" lang="en-US" altLang="zh-CN" dirty="0" smtClean="0"/>
          </a:p>
          <a:p>
            <a:r>
              <a:rPr kumimoji="1" lang="en-US" altLang="zh-CN" dirty="0" smtClean="0"/>
              <a:t>Binder</a:t>
            </a:r>
            <a:r>
              <a:rPr kumimoji="1" lang="zh-CN" altLang="en-US" dirty="0" smtClean="0"/>
              <a:t>讣告：相互唤醒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88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后台杀死的概念</a:t>
            </a:r>
            <a:endParaRPr kumimoji="1" lang="en-US" altLang="zh-CN" dirty="0" smtClean="0"/>
          </a:p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后台杀死会引起的问题及避免方式</a:t>
            </a:r>
            <a:endParaRPr kumimoji="1" lang="en-US" altLang="zh-CN" dirty="0" smtClean="0"/>
          </a:p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后台杀死的原理</a:t>
            </a:r>
            <a:endParaRPr kumimoji="1" lang="en-US" altLang="zh-CN" dirty="0" smtClean="0"/>
          </a:p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后台保活的手段及原理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不同版本的异同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1371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瘦身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onTrimeMemory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不同的瘦身等级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尽量遵守</a:t>
            </a:r>
            <a:r>
              <a:rPr kumimoji="1" lang="en-US" altLang="zh-CN" dirty="0" smtClean="0"/>
              <a:t>Google</a:t>
            </a:r>
            <a:r>
              <a:rPr kumimoji="1" lang="zh-CN" altLang="en-US" dirty="0" smtClean="0"/>
              <a:t>设计初衷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onLowMemory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最后关头，已经不能再杀，就剩你了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9380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微信微博的保活手段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通过漏洞提升优先级，将自己设置为不可杀死进程（</a:t>
            </a:r>
            <a:r>
              <a:rPr kumimoji="1" lang="en-US" altLang="zh-CN" dirty="0" smtClean="0"/>
              <a:t>LMKD</a:t>
            </a:r>
            <a:r>
              <a:rPr kumimoji="1" lang="zh-CN" altLang="en-US" dirty="0" smtClean="0"/>
              <a:t>除外）</a:t>
            </a:r>
            <a:endParaRPr kumimoji="1" lang="en-US" altLang="zh-CN" dirty="0" smtClean="0"/>
          </a:p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系统漏洞（</a:t>
            </a:r>
            <a:r>
              <a:rPr kumimoji="1" lang="en-US" altLang="zh-CN" dirty="0" smtClean="0"/>
              <a:t>7.1.1</a:t>
            </a:r>
            <a:r>
              <a:rPr kumimoji="1" lang="zh-CN" altLang="en-US" dirty="0" smtClean="0"/>
              <a:t>已经修复）：相同</a:t>
            </a:r>
            <a:r>
              <a:rPr kumimoji="1" lang="en-US" altLang="zh-CN" dirty="0" smtClean="0"/>
              <a:t>ID</a:t>
            </a:r>
            <a:r>
              <a:rPr kumimoji="1" lang="zh-CN" altLang="en-US" dirty="0" smtClean="0"/>
              <a:t>的通知设置前台进程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02738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双进程保活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84311" y="2172323"/>
            <a:ext cx="10018713" cy="3254116"/>
          </a:xfrm>
        </p:spPr>
        <p:txBody>
          <a:bodyPr/>
          <a:lstStyle/>
          <a:p>
            <a:r>
              <a:rPr kumimoji="1" lang="zh-CN" altLang="en-US" dirty="0" smtClean="0"/>
              <a:t>传说的双进程轮询（耗电不可取）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双</a:t>
            </a:r>
            <a:r>
              <a:rPr kumimoji="1" lang="en-US" altLang="zh-CN" dirty="0" smtClean="0"/>
              <a:t>Binder</a:t>
            </a:r>
            <a:r>
              <a:rPr kumimoji="1" lang="zh-CN" altLang="en-US" dirty="0" smtClean="0"/>
              <a:t>服务，互为</a:t>
            </a:r>
            <a:r>
              <a:rPr kumimoji="1" lang="en-US" altLang="zh-CN" dirty="0" smtClean="0"/>
              <a:t>C/S</a:t>
            </a:r>
            <a:r>
              <a:rPr kumimoji="1" lang="zh-CN" altLang="en-US" dirty="0" smtClean="0"/>
              <a:t>，不改变优先级，可以被杀死，但会被唤醒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81220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105" y="0"/>
            <a:ext cx="98997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879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不同</a:t>
            </a:r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版本的差别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Proc</a:t>
            </a:r>
            <a:r>
              <a:rPr kumimoji="1" lang="zh-CN" altLang="en-US" dirty="0" smtClean="0"/>
              <a:t>文件系统的更新方式</a:t>
            </a:r>
            <a:r>
              <a:rPr kumimoji="1" lang="en-US" altLang="zh-CN" dirty="0" smtClean="0"/>
              <a:t>:AMS</a:t>
            </a:r>
            <a:r>
              <a:rPr kumimoji="1" lang="zh-CN" altLang="en-US" dirty="0" smtClean="0"/>
              <a:t>直接更新或者</a:t>
            </a:r>
            <a:r>
              <a:rPr kumimoji="1" lang="en-US" altLang="zh-CN" dirty="0" smtClean="0"/>
              <a:t>socket</a:t>
            </a:r>
            <a:r>
              <a:rPr kumimoji="1" lang="zh-CN" altLang="en-US" dirty="0" smtClean="0"/>
              <a:t>通信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onSaveInstance</a:t>
            </a:r>
            <a:r>
              <a:rPr kumimoji="1" lang="zh-CN" altLang="en-US" dirty="0" smtClean="0"/>
              <a:t>保存现场的时机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不同厂家对于后台杀死进程数目及阈值的设置</a:t>
            </a:r>
            <a:endParaRPr kumimoji="1" lang="en-US" altLang="zh-CN" dirty="0" smtClean="0"/>
          </a:p>
          <a:p>
            <a:r>
              <a:rPr kumimoji="1" lang="zh-CN" altLang="en-US" dirty="0" smtClean="0"/>
              <a:t>对于漏洞的兼容及修复（</a:t>
            </a:r>
            <a:r>
              <a:rPr kumimoji="1" lang="en-US" altLang="zh-CN" dirty="0" err="1" smtClean="0"/>
              <a:t>GooglePlay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7109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结束语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尽量不保活，遵循</a:t>
            </a:r>
            <a:r>
              <a:rPr kumimoji="1" lang="en-US" altLang="zh-CN" dirty="0" smtClean="0"/>
              <a:t>Google</a:t>
            </a:r>
          </a:p>
          <a:p>
            <a:r>
              <a:rPr kumimoji="1" lang="zh-CN" altLang="en-US" dirty="0" smtClean="0"/>
              <a:t>已经第三方绿色</a:t>
            </a:r>
            <a:r>
              <a:rPr kumimoji="1" lang="en-US" altLang="zh-CN" dirty="0" smtClean="0"/>
              <a:t>APP</a:t>
            </a:r>
            <a:r>
              <a:rPr kumimoji="1" lang="zh-CN" altLang="en-US" dirty="0" smtClean="0"/>
              <a:t>联盟</a:t>
            </a:r>
            <a:endParaRPr kumimoji="1" lang="en-US" altLang="zh-CN" dirty="0" smtClean="0"/>
          </a:p>
          <a:p>
            <a:r>
              <a:rPr kumimoji="1" lang="zh-CN" altLang="en-US" dirty="0" smtClean="0"/>
              <a:t>统一的推送？？</a:t>
            </a:r>
            <a:endParaRPr kumimoji="1" lang="en-US" altLang="zh-CN" dirty="0" smtClean="0"/>
          </a:p>
          <a:p>
            <a:r>
              <a:rPr kumimoji="1" lang="zh-CN" altLang="en-US" dirty="0">
                <a:solidFill>
                  <a:srgbClr val="FF0000"/>
                </a:solidFill>
              </a:rPr>
              <a:t>慈母多</a:t>
            </a:r>
            <a:r>
              <a:rPr kumimoji="1" lang="zh-CN" altLang="en-US" dirty="0" smtClean="0">
                <a:solidFill>
                  <a:srgbClr val="FF0000"/>
                </a:solidFill>
              </a:rPr>
              <a:t>败儿</a:t>
            </a:r>
            <a:endParaRPr kumimoji="1" lang="en-US" altLang="zh-CN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7590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Android</a:t>
            </a:r>
            <a:r>
              <a:rPr kumimoji="1" lang="zh-CN" altLang="en-US" dirty="0"/>
              <a:t>后台杀死的概念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84310" y="2109353"/>
            <a:ext cx="10018713" cy="1040246"/>
          </a:xfrm>
        </p:spPr>
        <p:txBody>
          <a:bodyPr/>
          <a:lstStyle/>
          <a:p>
            <a:r>
              <a:rPr kumimoji="1" lang="zh-CN" altLang="en-US" dirty="0" smtClean="0"/>
              <a:t>概念：</a:t>
            </a:r>
            <a:r>
              <a:rPr kumimoji="1" lang="en-US" altLang="zh-CN" dirty="0" smtClean="0"/>
              <a:t>App</a:t>
            </a:r>
            <a:r>
              <a:rPr kumimoji="1" lang="zh-CN" altLang="en-US" dirty="0" smtClean="0"/>
              <a:t>退到后台，不可见的时候，有一定概率被系统杀死</a:t>
            </a:r>
            <a:endParaRPr kumimoji="1" lang="en-US" altLang="zh-CN" dirty="0" smtClean="0"/>
          </a:p>
          <a:p>
            <a:r>
              <a:rPr kumimoji="1" lang="zh-CN" altLang="en-US" dirty="0" smtClean="0"/>
              <a:t>为什么要杀死：内存不足，或者后台进程过多、过旧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18447" y="3335867"/>
            <a:ext cx="2307552" cy="3407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APP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096933" y="3335867"/>
            <a:ext cx="2404534" cy="34074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APP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8551333" y="3947771"/>
            <a:ext cx="1253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A</a:t>
            </a:r>
            <a:r>
              <a:rPr kumimoji="1" lang="zh-CN" altLang="en-US" dirty="0" smtClean="0"/>
              <a:t>后台进程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8551333" y="5706532"/>
            <a:ext cx="1244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前台进程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1982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Android</a:t>
            </a:r>
            <a:r>
              <a:rPr kumimoji="1" lang="zh-CN" altLang="en-US" dirty="0"/>
              <a:t>后台杀死会引起的问题及避免</a:t>
            </a:r>
            <a:r>
              <a:rPr kumimoji="1" lang="zh-CN" altLang="en-US" dirty="0" smtClean="0"/>
              <a:t>方式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84310" y="2438399"/>
            <a:ext cx="10018713" cy="3352801"/>
          </a:xfrm>
        </p:spPr>
        <p:txBody>
          <a:bodyPr/>
          <a:lstStyle/>
          <a:p>
            <a:r>
              <a:rPr kumimoji="1" lang="zh-CN" altLang="en-US" dirty="0" smtClean="0"/>
              <a:t>后台杀死所引起的问题</a:t>
            </a:r>
            <a:endParaRPr kumimoji="1" lang="en-US" altLang="zh-CN" dirty="0" smtClean="0"/>
          </a:p>
          <a:p>
            <a:pPr marL="457200" lvl="1" indent="0">
              <a:buNone/>
            </a:pPr>
            <a:r>
              <a:rPr kumimoji="1" lang="zh-CN" altLang="en-US" dirty="0" smtClean="0">
                <a:solidFill>
                  <a:srgbClr val="FF0000"/>
                </a:solidFill>
              </a:rPr>
              <a:t>在可能被后台杀死前</a:t>
            </a:r>
            <a:r>
              <a:rPr kumimoji="1" lang="zh-CN" altLang="en-US" dirty="0" smtClean="0"/>
              <a:t>，</a:t>
            </a:r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会保存现场，被杀死会恢复现场</a:t>
            </a:r>
            <a:endParaRPr kumimoji="1" lang="en-US" altLang="zh-CN" dirty="0" smtClean="0"/>
          </a:p>
          <a:p>
            <a:pPr marL="457200" lvl="1" indent="0">
              <a:buNone/>
            </a:pPr>
            <a:r>
              <a:rPr kumimoji="1" lang="zh-CN" altLang="en-US" dirty="0">
                <a:solidFill>
                  <a:srgbClr val="FF0000"/>
                </a:solidFill>
              </a:rPr>
              <a:t>在可能被后台杀死前</a:t>
            </a:r>
            <a:r>
              <a:rPr kumimoji="1" lang="zh-CN" altLang="en-US" dirty="0"/>
              <a:t>，</a:t>
            </a:r>
            <a:r>
              <a:rPr kumimoji="1" lang="en-US" altLang="zh-CN" dirty="0"/>
              <a:t>Android</a:t>
            </a:r>
            <a:r>
              <a:rPr kumimoji="1" lang="zh-CN" altLang="en-US" dirty="0"/>
              <a:t>会保存现场</a:t>
            </a:r>
            <a:r>
              <a:rPr kumimoji="1" lang="zh-CN" altLang="en-US" dirty="0" smtClean="0"/>
              <a:t>，未被杀死不会</a:t>
            </a:r>
            <a:r>
              <a:rPr kumimoji="1" lang="zh-CN" altLang="en-US" dirty="0"/>
              <a:t>恢复</a:t>
            </a:r>
            <a:r>
              <a:rPr kumimoji="1" lang="zh-CN" altLang="en-US" dirty="0" smtClean="0"/>
              <a:t>现场</a:t>
            </a:r>
            <a:endParaRPr kumimoji="1" lang="en-US" altLang="zh-CN" dirty="0" smtClean="0"/>
          </a:p>
          <a:p>
            <a:pPr marL="457200" lvl="1" indent="0">
              <a:buNone/>
            </a:pPr>
            <a:r>
              <a:rPr kumimoji="1" lang="en-US" altLang="zh-CN" dirty="0" err="1" smtClean="0"/>
              <a:t>FragmentActivity+Fragment</a:t>
            </a:r>
            <a:r>
              <a:rPr kumimoji="1" lang="zh-CN" altLang="en-US" dirty="0" smtClean="0"/>
              <a:t>使用的时候，问题尤其突出</a:t>
            </a:r>
            <a:endParaRPr kumimoji="1" lang="en-US" altLang="zh-CN" dirty="0" smtClean="0"/>
          </a:p>
          <a:p>
            <a:pPr marL="457200" lvl="1" indent="0">
              <a:buNone/>
            </a:pPr>
            <a:r>
              <a:rPr kumimoji="1" lang="en-US" altLang="zh-CN" dirty="0" smtClean="0"/>
              <a:t>View</a:t>
            </a:r>
            <a:r>
              <a:rPr kumimoji="1" lang="zh-CN" altLang="en-US" dirty="0" smtClean="0"/>
              <a:t>也有自己的恢复机制，处理不当，会有问题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87825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Android</a:t>
            </a:r>
            <a:r>
              <a:rPr kumimoji="1" lang="zh-CN" altLang="en-US" dirty="0"/>
              <a:t>后台</a:t>
            </a:r>
            <a:r>
              <a:rPr kumimoji="1" lang="zh-CN" altLang="en-US" dirty="0" smtClean="0"/>
              <a:t>杀死现场保存与恢复</a:t>
            </a:r>
            <a:endParaRPr kumimoji="1" lang="zh-CN" altLang="en-US" dirty="0"/>
          </a:p>
        </p:txBody>
      </p:sp>
      <p:pic>
        <p:nvPicPr>
          <p:cNvPr id="4" name="149732376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48917" y="2133669"/>
            <a:ext cx="2219430" cy="3915948"/>
          </a:xfrm>
        </p:spPr>
      </p:pic>
      <p:sp>
        <p:nvSpPr>
          <p:cNvPr id="6" name="矩形 5"/>
          <p:cNvSpPr/>
          <p:nvPr/>
        </p:nvSpPr>
        <p:spPr>
          <a:xfrm>
            <a:off x="5402835" y="2133669"/>
            <a:ext cx="2075720" cy="437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A-》</a:t>
            </a:r>
            <a:r>
              <a:rPr kumimoji="1" lang="zh-CN" altLang="en-US" dirty="0" smtClean="0"/>
              <a:t>跳转</a:t>
            </a:r>
            <a:r>
              <a:rPr kumimoji="1" lang="en-US" altLang="zh-CN" dirty="0" smtClean="0"/>
              <a:t>B</a:t>
            </a:r>
            <a:endParaRPr kumimoji="1"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5402835" y="2784987"/>
            <a:ext cx="2075720" cy="437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Pause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5402835" y="3462953"/>
            <a:ext cx="2075720" cy="437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A </a:t>
            </a:r>
            <a:r>
              <a:rPr kumimoji="1" lang="zh-CN" altLang="en-US" dirty="0" smtClean="0"/>
              <a:t>保存现场到</a:t>
            </a:r>
            <a:r>
              <a:rPr kumimoji="1" lang="en-US" altLang="zh-CN" dirty="0" smtClean="0"/>
              <a:t>AMS</a:t>
            </a:r>
            <a:endParaRPr kumimoji="1"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5402835" y="4157866"/>
            <a:ext cx="2075720" cy="437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start</a:t>
            </a:r>
            <a:endParaRPr kumimoji="1"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5402835" y="4885080"/>
            <a:ext cx="2075720" cy="437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B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resume</a:t>
            </a:r>
            <a:endParaRPr kumimoji="1"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5402835" y="5612294"/>
            <a:ext cx="2075720" cy="437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stop</a:t>
            </a:r>
            <a:endParaRPr kumimoji="1" lang="zh-CN" altLang="en-US" dirty="0"/>
          </a:p>
        </p:txBody>
      </p:sp>
      <p:cxnSp>
        <p:nvCxnSpPr>
          <p:cNvPr id="14" name="直线箭头连接符 13"/>
          <p:cNvCxnSpPr>
            <a:stCxn id="6" idx="2"/>
            <a:endCxn id="8" idx="0"/>
          </p:cNvCxnSpPr>
          <p:nvPr/>
        </p:nvCxnSpPr>
        <p:spPr>
          <a:xfrm>
            <a:off x="6440695" y="2570992"/>
            <a:ext cx="0" cy="2139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/>
          <p:cNvCxnSpPr>
            <a:stCxn id="8" idx="2"/>
            <a:endCxn id="9" idx="0"/>
          </p:cNvCxnSpPr>
          <p:nvPr/>
        </p:nvCxnSpPr>
        <p:spPr>
          <a:xfrm>
            <a:off x="6440695" y="3222310"/>
            <a:ext cx="0" cy="240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/>
          <p:cNvCxnSpPr>
            <a:stCxn id="9" idx="2"/>
            <a:endCxn id="10" idx="0"/>
          </p:cNvCxnSpPr>
          <p:nvPr/>
        </p:nvCxnSpPr>
        <p:spPr>
          <a:xfrm>
            <a:off x="6440695" y="3900276"/>
            <a:ext cx="0" cy="257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>
            <a:stCxn id="10" idx="2"/>
            <a:endCxn id="11" idx="0"/>
          </p:cNvCxnSpPr>
          <p:nvPr/>
        </p:nvCxnSpPr>
        <p:spPr>
          <a:xfrm>
            <a:off x="6440695" y="4595189"/>
            <a:ext cx="0" cy="289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/>
          <p:cNvCxnSpPr>
            <a:stCxn id="11" idx="2"/>
            <a:endCxn id="12" idx="0"/>
          </p:cNvCxnSpPr>
          <p:nvPr/>
        </p:nvCxnSpPr>
        <p:spPr>
          <a:xfrm>
            <a:off x="6440695" y="5322403"/>
            <a:ext cx="0" cy="289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7874366" y="2120345"/>
            <a:ext cx="2075720" cy="43732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B-》</a:t>
            </a:r>
            <a:r>
              <a:rPr kumimoji="1"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返回</a:t>
            </a:r>
            <a:r>
              <a:rPr kumimoji="1"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kumimoji="1"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874366" y="2771663"/>
            <a:ext cx="2075720" cy="43732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r>
              <a:rPr kumimoji="1"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kumimoji="1"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Pause</a:t>
            </a:r>
            <a:endParaRPr kumimoji="1"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874366" y="3449629"/>
            <a:ext cx="2075720" cy="43732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判断</a:t>
            </a:r>
            <a:r>
              <a:rPr kumimoji="1"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kumimoji="1"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是否被杀死</a:t>
            </a:r>
            <a:endParaRPr kumimoji="1"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874366" y="4144542"/>
            <a:ext cx="2075720" cy="43732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需要重建并恢复？</a:t>
            </a:r>
            <a:endParaRPr kumimoji="1"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874366" y="4871756"/>
            <a:ext cx="2075720" cy="43732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r>
              <a:rPr kumimoji="1"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kumimoji="1"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resume</a:t>
            </a:r>
            <a:endParaRPr kumimoji="1"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874366" y="5598970"/>
            <a:ext cx="2075720" cy="43732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r>
              <a:rPr kumimoji="1"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kumimoji="1"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stop</a:t>
            </a:r>
            <a:r>
              <a:rPr kumimoji="1" lang="zh-CN" alt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kumimoji="1" lang="en-US" altLang="zh-CN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destroy</a:t>
            </a:r>
            <a:endParaRPr kumimoji="1"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3" name="直线箭头连接符 32"/>
          <p:cNvCxnSpPr>
            <a:stCxn id="31" idx="2"/>
            <a:endCxn id="33" idx="0"/>
          </p:cNvCxnSpPr>
          <p:nvPr/>
        </p:nvCxnSpPr>
        <p:spPr>
          <a:xfrm>
            <a:off x="8912226" y="2557668"/>
            <a:ext cx="0" cy="213995"/>
          </a:xfrm>
          <a:prstGeom prst="straightConnector1">
            <a:avLst/>
          </a:prstGeom>
          <a:ln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箭头连接符 33"/>
          <p:cNvCxnSpPr>
            <a:stCxn id="33" idx="2"/>
            <a:endCxn id="34" idx="0"/>
          </p:cNvCxnSpPr>
          <p:nvPr/>
        </p:nvCxnSpPr>
        <p:spPr>
          <a:xfrm>
            <a:off x="8912226" y="3208986"/>
            <a:ext cx="0" cy="240643"/>
          </a:xfrm>
          <a:prstGeom prst="straightConnector1">
            <a:avLst/>
          </a:prstGeom>
          <a:ln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>
            <a:stCxn id="34" idx="2"/>
            <a:endCxn id="35" idx="0"/>
          </p:cNvCxnSpPr>
          <p:nvPr/>
        </p:nvCxnSpPr>
        <p:spPr>
          <a:xfrm>
            <a:off x="8912226" y="3886952"/>
            <a:ext cx="0" cy="257590"/>
          </a:xfrm>
          <a:prstGeom prst="straightConnector1">
            <a:avLst/>
          </a:prstGeom>
          <a:ln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/>
          <p:cNvCxnSpPr>
            <a:stCxn id="35" idx="2"/>
            <a:endCxn id="36" idx="0"/>
          </p:cNvCxnSpPr>
          <p:nvPr/>
        </p:nvCxnSpPr>
        <p:spPr>
          <a:xfrm>
            <a:off x="8912226" y="4581865"/>
            <a:ext cx="0" cy="289891"/>
          </a:xfrm>
          <a:prstGeom prst="straightConnector1">
            <a:avLst/>
          </a:prstGeom>
          <a:ln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箭头连接符 36"/>
          <p:cNvCxnSpPr>
            <a:stCxn id="36" idx="2"/>
            <a:endCxn id="37" idx="0"/>
          </p:cNvCxnSpPr>
          <p:nvPr/>
        </p:nvCxnSpPr>
        <p:spPr>
          <a:xfrm>
            <a:off x="8912226" y="5309079"/>
            <a:ext cx="0" cy="289891"/>
          </a:xfrm>
          <a:prstGeom prst="straightConnector1">
            <a:avLst/>
          </a:prstGeom>
          <a:ln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649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被杀死恢复可能遇到的问题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 err="1" smtClean="0"/>
              <a:t>FragmentActivity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sym typeface="Wingdings"/>
              </a:rPr>
              <a:t>：（</a:t>
            </a:r>
            <a:r>
              <a:rPr kumimoji="1" lang="en-US" altLang="zh-CN" dirty="0" smtClean="0">
                <a:sym typeface="Wingdings"/>
              </a:rPr>
              <a:t>AMS</a:t>
            </a:r>
            <a:r>
              <a:rPr kumimoji="1" lang="zh-CN" altLang="en-US" dirty="0" smtClean="0">
                <a:sym typeface="Wingdings"/>
              </a:rPr>
              <a:t>知道</a:t>
            </a:r>
            <a:r>
              <a:rPr kumimoji="1" lang="en-US" altLang="zh-CN" dirty="0" smtClean="0">
                <a:sym typeface="Wingdings"/>
              </a:rPr>
              <a:t>Activity</a:t>
            </a:r>
            <a:r>
              <a:rPr kumimoji="1" lang="zh-CN" altLang="en-US" dirty="0" smtClean="0">
                <a:sym typeface="Wingdings"/>
              </a:rPr>
              <a:t>是否被异常杀死）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FragmentActivity</a:t>
            </a:r>
            <a:r>
              <a:rPr kumimoji="1" lang="zh-CN" altLang="en-US" dirty="0" smtClean="0"/>
              <a:t>恢复时，将之前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Fragment</a:t>
            </a:r>
            <a:r>
              <a:rPr kumimoji="1" lang="zh-CN" altLang="en-US" dirty="0" smtClean="0"/>
              <a:t>重建，如果自己再次重建会重复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解决方式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：手动清理，避免重建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解决方式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：找到被重建的</a:t>
            </a:r>
            <a:r>
              <a:rPr kumimoji="1" lang="en-US" altLang="zh-CN" dirty="0" smtClean="0"/>
              <a:t>Fragment</a:t>
            </a:r>
            <a:r>
              <a:rPr kumimoji="1" lang="zh-CN" altLang="en-US" dirty="0" smtClean="0"/>
              <a:t>，不再手动创建</a:t>
            </a:r>
            <a:endParaRPr kumimoji="1" lang="en-US" altLang="zh-CN" dirty="0" smtClean="0"/>
          </a:p>
          <a:p>
            <a:r>
              <a:rPr kumimoji="1" lang="en-US" altLang="zh-CN" dirty="0" smtClean="0"/>
              <a:t>View</a:t>
            </a:r>
            <a:r>
              <a:rPr kumimoji="1" lang="zh-CN" altLang="en-US" dirty="0" smtClean="0"/>
              <a:t>恢复：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ViewPager</a:t>
            </a:r>
            <a:r>
              <a:rPr kumimoji="1" lang="zh-CN" altLang="en-US" dirty="0" smtClean="0"/>
              <a:t>为例，会记录当前的</a:t>
            </a:r>
            <a:r>
              <a:rPr kumimoji="1" lang="en-US" altLang="zh-CN" dirty="0" smtClean="0"/>
              <a:t>Position</a:t>
            </a:r>
            <a:r>
              <a:rPr kumimoji="1" lang="zh-CN" altLang="en-US" dirty="0" smtClean="0"/>
              <a:t>，如果处理不当，可能找不到对应的</a:t>
            </a:r>
            <a:r>
              <a:rPr kumimoji="1" lang="en-US" altLang="zh-CN" dirty="0" smtClean="0"/>
              <a:t>Item</a:t>
            </a:r>
          </a:p>
          <a:p>
            <a:pPr lvl="1"/>
            <a:r>
              <a:rPr kumimoji="1" lang="zh-CN" altLang="en-US" dirty="0" smtClean="0"/>
              <a:t>简单处理：完全重建，也是可以接收的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5457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主动应对后台杀死的策略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84310" y="1868558"/>
            <a:ext cx="10018713" cy="4320208"/>
          </a:xfrm>
        </p:spPr>
        <p:txBody>
          <a:bodyPr/>
          <a:lstStyle/>
          <a:p>
            <a:r>
              <a:rPr lang="en-US" altLang="zh-CN" dirty="0" err="1"/>
              <a:t>onSaveInstanceState</a:t>
            </a:r>
            <a:r>
              <a:rPr kumimoji="1" lang="zh-CN" altLang="en-US" dirty="0" smtClean="0"/>
              <a:t>与</a:t>
            </a:r>
            <a:r>
              <a:rPr lang="en-US" altLang="zh-CN" dirty="0" err="1" smtClean="0"/>
              <a:t>onRestoreInstanceState</a:t>
            </a:r>
            <a:endParaRPr lang="en-US" altLang="zh-CN" dirty="0" smtClean="0"/>
          </a:p>
          <a:p>
            <a:pPr lvl="1"/>
            <a:r>
              <a:rPr kumimoji="1" lang="zh-CN" altLang="en-US" dirty="0" smtClean="0"/>
              <a:t>两者不配对，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onSaveInstanceState</a:t>
            </a:r>
            <a:r>
              <a:rPr lang="zh-CN" altLang="en-US" dirty="0" smtClean="0"/>
              <a:t>执行、但</a:t>
            </a:r>
            <a:r>
              <a:rPr lang="en-US" altLang="zh-CN" dirty="0" err="1" smtClean="0"/>
              <a:t>onRestoreInstanceState</a:t>
            </a:r>
            <a:r>
              <a:rPr lang="zh-CN" altLang="en-US" dirty="0" smtClean="0"/>
              <a:t>一般不执行</a:t>
            </a:r>
            <a:endParaRPr lang="en-US" altLang="zh-CN" dirty="0" smtClean="0"/>
          </a:p>
          <a:p>
            <a:pPr lvl="1"/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中</a:t>
            </a:r>
            <a:r>
              <a:rPr kumimoji="1" lang="en-US" altLang="zh-CN" dirty="0" smtClean="0"/>
              <a:t>Activity</a:t>
            </a:r>
            <a:r>
              <a:rPr kumimoji="1" lang="zh-CN" altLang="en-US" dirty="0" smtClean="0"/>
              <a:t>左右的函数都是被动执行</a:t>
            </a:r>
            <a:endParaRPr kumimoji="1" lang="en-US" altLang="zh-CN" dirty="0" smtClean="0"/>
          </a:p>
          <a:p>
            <a:pPr lvl="1"/>
            <a:r>
              <a:rPr lang="en-US" altLang="zh-CN" dirty="0" err="1" smtClean="0"/>
              <a:t>onSaveInstanceState</a:t>
            </a:r>
            <a:r>
              <a:rPr lang="zh-CN" altLang="en-US" dirty="0" smtClean="0"/>
              <a:t>执行时机</a:t>
            </a:r>
            <a:r>
              <a:rPr lang="en-US" altLang="zh-CN" dirty="0" err="1" smtClean="0"/>
              <a:t>onStop</a:t>
            </a:r>
            <a:r>
              <a:rPr lang="zh-CN" altLang="en-US" dirty="0" smtClean="0"/>
              <a:t>之前（旧版本可能有不同）</a:t>
            </a:r>
            <a:endParaRPr lang="en-US" altLang="zh-CN" dirty="0" smtClean="0"/>
          </a:p>
          <a:p>
            <a:pPr lvl="1"/>
            <a:r>
              <a:rPr kumimoji="1" lang="zh-CN" altLang="en-US" dirty="0" smtClean="0"/>
              <a:t>注意</a:t>
            </a:r>
            <a:r>
              <a:rPr kumimoji="1" lang="en-US" altLang="zh-CN" dirty="0" smtClean="0"/>
              <a:t>View</a:t>
            </a:r>
            <a:r>
              <a:rPr kumimoji="1" lang="zh-CN" altLang="en-US" dirty="0" smtClean="0"/>
              <a:t>的恢复与</a:t>
            </a:r>
            <a:r>
              <a:rPr kumimoji="1" lang="en-US" altLang="zh-CN" dirty="0" err="1" smtClean="0"/>
              <a:t>FragmentActivity</a:t>
            </a:r>
            <a:r>
              <a:rPr kumimoji="1" lang="zh-CN" altLang="en-US" dirty="0" smtClean="0"/>
              <a:t>的恢复一一对应（主要是这两点）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不建议存储大数据，</a:t>
            </a:r>
            <a:r>
              <a:rPr kumimoji="1" lang="en-US" altLang="zh-CN" dirty="0" smtClean="0"/>
              <a:t>binder</a:t>
            </a:r>
            <a:r>
              <a:rPr kumimoji="1" lang="zh-CN" altLang="en-US" dirty="0" smtClean="0"/>
              <a:t>有限制，不能超过</a:t>
            </a:r>
            <a:r>
              <a:rPr kumimoji="1" lang="en-US" altLang="zh-CN" dirty="0" smtClean="0"/>
              <a:t>1M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037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Android</a:t>
            </a:r>
            <a:r>
              <a:rPr kumimoji="1" lang="zh-CN" altLang="en-US" dirty="0"/>
              <a:t>后台杀死的</a:t>
            </a:r>
            <a:r>
              <a:rPr kumimoji="1" lang="zh-CN" altLang="en-US" dirty="0" smtClean="0"/>
              <a:t>原理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进程的优先级（</a:t>
            </a:r>
            <a:r>
              <a:rPr kumimoji="1" lang="en-US" altLang="zh-CN" dirty="0" smtClean="0"/>
              <a:t>AMS</a:t>
            </a:r>
            <a:r>
              <a:rPr kumimoji="1" lang="zh-CN" altLang="en-US" dirty="0" smtClean="0"/>
              <a:t>计算逻辑）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应用层面</a:t>
            </a:r>
            <a:r>
              <a:rPr kumimoji="1" lang="zh-CN" altLang="en-US" dirty="0"/>
              <a:t>的</a:t>
            </a:r>
            <a:r>
              <a:rPr kumimoji="1" lang="en-US" altLang="zh-CN" dirty="0" smtClean="0"/>
              <a:t>AMS</a:t>
            </a:r>
            <a:r>
              <a:rPr kumimoji="1" lang="zh-CN" altLang="en-US" dirty="0" smtClean="0"/>
              <a:t>后台杀死（</a:t>
            </a:r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AMS</a:t>
            </a:r>
            <a:r>
              <a:rPr kumimoji="1" lang="zh-CN" altLang="en-US" dirty="0" smtClean="0"/>
              <a:t>管理）</a:t>
            </a:r>
            <a:endParaRPr kumimoji="1" lang="en-US" altLang="zh-CN" dirty="0" smtClean="0"/>
          </a:p>
          <a:p>
            <a:r>
              <a:rPr kumimoji="1" lang="en-US" altLang="zh-CN" dirty="0"/>
              <a:t>AMS</a:t>
            </a:r>
            <a:r>
              <a:rPr kumimoji="1" lang="zh-CN" altLang="en-US" dirty="0"/>
              <a:t>及</a:t>
            </a:r>
            <a:r>
              <a:rPr kumimoji="1" lang="en-US" altLang="zh-CN" dirty="0"/>
              <a:t>proc</a:t>
            </a:r>
            <a:r>
              <a:rPr kumimoji="1" lang="zh-CN" altLang="en-US" dirty="0"/>
              <a:t>文件</a:t>
            </a:r>
            <a:r>
              <a:rPr kumimoji="1" lang="zh-CN" altLang="en-US" dirty="0" smtClean="0"/>
              <a:t>系统</a:t>
            </a:r>
            <a:endParaRPr kumimoji="1" lang="en-US" altLang="zh-CN" dirty="0" smtClean="0"/>
          </a:p>
          <a:p>
            <a:r>
              <a:rPr kumimoji="1" lang="zh-CN" altLang="en-US" dirty="0" smtClean="0"/>
              <a:t>内核层面</a:t>
            </a:r>
            <a:r>
              <a:rPr kumimoji="1" lang="zh-CN" altLang="en-US" dirty="0"/>
              <a:t>的</a:t>
            </a:r>
            <a:r>
              <a:rPr kumimoji="1" lang="en-US" altLang="zh-CN" dirty="0" smtClean="0"/>
              <a:t>LMKD</a:t>
            </a:r>
            <a:r>
              <a:rPr kumimoji="1" lang="zh-CN" altLang="en-US" dirty="0" smtClean="0"/>
              <a:t>后台</a:t>
            </a:r>
            <a:r>
              <a:rPr kumimoji="1" lang="zh-CN" altLang="en-US" dirty="0"/>
              <a:t>杀死</a:t>
            </a:r>
            <a:r>
              <a:rPr kumimoji="1" lang="zh-CN" altLang="en-US" dirty="0" smtClean="0"/>
              <a:t>（内核层 ）</a:t>
            </a:r>
            <a:endParaRPr kumimoji="1" lang="en-US" altLang="zh-CN" dirty="0" smtClean="0"/>
          </a:p>
          <a:p>
            <a:r>
              <a:rPr kumimoji="1" lang="zh-CN" altLang="en-US" dirty="0"/>
              <a:t>后台杀死的</a:t>
            </a:r>
            <a:r>
              <a:rPr kumimoji="1" lang="zh-CN" altLang="en-US" dirty="0" smtClean="0"/>
              <a:t>时机及依据（为什么</a:t>
            </a:r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会卡，“慈母多败儿”）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正常返回与异常恢复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3688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Android</a:t>
            </a:r>
            <a:r>
              <a:rPr kumimoji="1" lang="zh-CN" altLang="en-US" dirty="0"/>
              <a:t>进程的优先级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前台进程、可见进程</a:t>
            </a:r>
            <a:r>
              <a:rPr kumimoji="1" lang="mr-IN" altLang="zh-CN" dirty="0" smtClean="0"/>
              <a:t>…</a:t>
            </a:r>
            <a:r>
              <a:rPr kumimoji="1" lang="zh-CN" altLang="en-US" dirty="0" smtClean="0"/>
              <a:t>优先</a:t>
            </a:r>
            <a:r>
              <a:rPr kumimoji="1" lang="zh-CN" altLang="en-US" dirty="0"/>
              <a:t>级</a:t>
            </a:r>
            <a:r>
              <a:rPr kumimoji="1" lang="zh-CN" altLang="en-US" dirty="0" smtClean="0"/>
              <a:t>计算逻辑（</a:t>
            </a:r>
            <a:r>
              <a:rPr kumimoji="1" lang="en-US" altLang="zh-CN" dirty="0" smtClean="0"/>
              <a:t>AMS</a:t>
            </a:r>
            <a:r>
              <a:rPr kumimoji="1" lang="zh-CN" altLang="en-US" dirty="0" smtClean="0"/>
              <a:t>定）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优先级不是固定不变（重新计算的时机）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空进程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缓存进程</a:t>
            </a:r>
            <a:endParaRPr kumimoji="1" lang="en-US" altLang="zh-CN" dirty="0" smtClean="0"/>
          </a:p>
          <a:p>
            <a:r>
              <a:rPr kumimoji="1" lang="zh-CN" altLang="en-US" dirty="0" smtClean="0"/>
              <a:t>左滑删除对于流氓不可行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747154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视差">
  <a:themeElements>
    <a:clrScheme name="视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视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视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629</TotalTime>
  <Words>1031</Words>
  <Application>Microsoft Macintosh PowerPoint</Application>
  <PresentationFormat>宽屏</PresentationFormat>
  <Paragraphs>157</Paragraphs>
  <Slides>25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Corbel</vt:lpstr>
      <vt:lpstr>Mangal</vt:lpstr>
      <vt:lpstr>Wingdings</vt:lpstr>
      <vt:lpstr>华文楷体</vt:lpstr>
      <vt:lpstr>Arial</vt:lpstr>
      <vt:lpstr>视差</vt:lpstr>
      <vt:lpstr>Android后台杀死原理及进程保活</vt:lpstr>
      <vt:lpstr>目录</vt:lpstr>
      <vt:lpstr>Android后台杀死的概念</vt:lpstr>
      <vt:lpstr>Android后台杀死会引起的问题及避免方式</vt:lpstr>
      <vt:lpstr>Android后台杀死现场保存与恢复</vt:lpstr>
      <vt:lpstr>被杀死恢复可能遇到的问题</vt:lpstr>
      <vt:lpstr>主动应对后台杀死的策略</vt:lpstr>
      <vt:lpstr>Android后台杀死的原理</vt:lpstr>
      <vt:lpstr>Android进程的优先级</vt:lpstr>
      <vt:lpstr>Android 进程 优先级</vt:lpstr>
      <vt:lpstr>优先级更新</vt:lpstr>
      <vt:lpstr>应用层AMS的后台杀死</vt:lpstr>
      <vt:lpstr>PowerPoint 演示文稿</vt:lpstr>
      <vt:lpstr>内核层LMKD的后台杀死</vt:lpstr>
      <vt:lpstr>后台杀死的善后</vt:lpstr>
      <vt:lpstr>PowerPoint 演示文稿</vt:lpstr>
      <vt:lpstr>AMS标志及清理机制</vt:lpstr>
      <vt:lpstr>进程的恢复</vt:lpstr>
      <vt:lpstr>进程保活</vt:lpstr>
      <vt:lpstr>瘦身</vt:lpstr>
      <vt:lpstr>微信微博的保活手段</vt:lpstr>
      <vt:lpstr>双进程保活</vt:lpstr>
      <vt:lpstr>PowerPoint 演示文稿</vt:lpstr>
      <vt:lpstr>不同Android版本的差别</vt:lpstr>
      <vt:lpstr>结束语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Android后台杀死原理及进程保活</dc:title>
  <dc:creator>happylishang@163.com</dc:creator>
  <cp:lastModifiedBy>happylishang@163.com</cp:lastModifiedBy>
  <cp:revision>69</cp:revision>
  <dcterms:created xsi:type="dcterms:W3CDTF">2017-06-13T02:12:24Z</dcterms:created>
  <dcterms:modified xsi:type="dcterms:W3CDTF">2017-06-13T12:43:29Z</dcterms:modified>
</cp:coreProperties>
</file>

<file path=docProps/thumbnail.jpeg>
</file>